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5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529D"/>
    <a:srgbClr val="009541"/>
    <a:srgbClr val="DD2B3E"/>
    <a:srgbClr val="FFEAA5"/>
    <a:srgbClr val="F89743"/>
    <a:srgbClr val="E84D15"/>
    <a:srgbClr val="64196B"/>
    <a:srgbClr val="67BCD9"/>
    <a:srgbClr val="FFEAA3"/>
    <a:srgbClr val="E35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4" y="64"/>
      </p:cViewPr>
      <p:guideLst>
        <p:guide orient="horz" pos="2160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number-mathematics-early-years/comparing-numbers-and-quantities-number-mathematics-early-year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mathematics/number-mathematics-early-years/comparing-numbers-and-quantities-number-mathematic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442145C-7FEC-3D63-2A87-0FB1EFD9F81F}"/>
              </a:ext>
            </a:extLst>
          </p:cNvPr>
          <p:cNvSpPr/>
          <p:nvPr userDrawn="1"/>
        </p:nvSpPr>
        <p:spPr>
          <a:xfrm>
            <a:off x="76201" y="5834743"/>
            <a:ext cx="1589314" cy="1023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35D9A35-975A-1FB8-3EDD-365CBF7EE9F9}"/>
              </a:ext>
            </a:extLst>
          </p:cNvPr>
          <p:cNvSpPr/>
          <p:nvPr userDrawn="1"/>
        </p:nvSpPr>
        <p:spPr>
          <a:xfrm>
            <a:off x="8414656" y="6030686"/>
            <a:ext cx="653143" cy="827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6DCA57DC-6F2C-0258-7E76-C6EA9C223AE4}"/>
              </a:ext>
            </a:extLst>
          </p:cNvPr>
          <p:cNvSpPr/>
          <p:nvPr userDrawn="1"/>
        </p:nvSpPr>
        <p:spPr>
          <a:xfrm>
            <a:off x="76201" y="5834743"/>
            <a:ext cx="1589314" cy="1023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DADE07A-6E8F-C605-1CD1-43D79BD4F3DC}"/>
              </a:ext>
            </a:extLst>
          </p:cNvPr>
          <p:cNvSpPr/>
          <p:nvPr userDrawn="1"/>
        </p:nvSpPr>
        <p:spPr>
          <a:xfrm>
            <a:off x="8414656" y="6030686"/>
            <a:ext cx="653143" cy="827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boats than paintbrushes.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14" y="1780601"/>
              <a:ext cx="1184875" cy="109199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30" y="2723944"/>
              <a:ext cx="1184875" cy="109199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13" y="3666653"/>
              <a:ext cx="1184875" cy="109199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047" y="1742854"/>
              <a:ext cx="1184875" cy="10919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047" y="3666652"/>
              <a:ext cx="1184875" cy="1091993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064" y="1780597"/>
              <a:ext cx="562623" cy="137990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991" y="1780597"/>
              <a:ext cx="562623" cy="137990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918" y="1780597"/>
              <a:ext cx="562623" cy="137990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846" y="1780597"/>
              <a:ext cx="562623" cy="137990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064" y="3347137"/>
              <a:ext cx="562623" cy="137990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991" y="3347137"/>
              <a:ext cx="562623" cy="137990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918" y="3347137"/>
              <a:ext cx="562623" cy="13799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846" y="3347137"/>
              <a:ext cx="562623" cy="1379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39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trains than action figures.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710" y="3731783"/>
              <a:ext cx="1437736" cy="8985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1344" y="3308324"/>
              <a:ext cx="1437736" cy="89858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59" y="2335697"/>
              <a:ext cx="1437736" cy="8985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993" y="1912238"/>
              <a:ext cx="1437736" cy="89858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7082" y="1805855"/>
              <a:ext cx="380198" cy="13239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8392" y="1805855"/>
              <a:ext cx="380198" cy="132396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4000" y="1805855"/>
              <a:ext cx="380198" cy="13239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9026" y="3316451"/>
              <a:ext cx="380198" cy="132396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0336" y="3316451"/>
              <a:ext cx="380198" cy="132396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5944" y="3316451"/>
              <a:ext cx="380198" cy="13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93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scooters than animals.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745" y="2082455"/>
              <a:ext cx="733440" cy="10204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787" y="2082455"/>
              <a:ext cx="733440" cy="10204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767" y="2079890"/>
              <a:ext cx="733440" cy="10204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745" y="3289575"/>
              <a:ext cx="733440" cy="10204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787" y="3289575"/>
              <a:ext cx="733440" cy="10204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767" y="3287010"/>
              <a:ext cx="733440" cy="102048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9706" y="1931454"/>
              <a:ext cx="3111467" cy="2441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86194"/>
            <a:ext cx="8220075" cy="933028"/>
          </a:xfrm>
        </p:spPr>
        <p:txBody>
          <a:bodyPr/>
          <a:lstStyle/>
          <a:p>
            <a:pPr algn="ctr"/>
            <a:r>
              <a:rPr lang="en-GB" sz="2000" dirty="0">
                <a:latin typeface="Twinkl" pitchFamily="50" charset="0"/>
              </a:rPr>
              <a:t>Can you say two sentences to compare the sets of toys using the words </a:t>
            </a:r>
            <a:r>
              <a:rPr lang="en-GB" sz="20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2000" dirty="0">
                <a:latin typeface="Twinkl" pitchFamily="50" charset="0"/>
              </a:rPr>
              <a:t> and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fewer</a:t>
            </a:r>
            <a:r>
              <a:rPr lang="en-GB" sz="2000" dirty="0">
                <a:latin typeface="Twinkl" pitchFamily="50" charset="0"/>
              </a:rPr>
              <a:t>? </a:t>
            </a:r>
            <a:br>
              <a:rPr lang="en-GB" sz="2000" dirty="0">
                <a:latin typeface="Twinkl" pitchFamily="50" charset="0"/>
              </a:rPr>
            </a:br>
            <a:endParaRPr lang="en-GB" sz="20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dirty="0">
                <a:solidFill>
                  <a:schemeClr val="tx1"/>
                </a:solidFill>
                <a:latin typeface="Twinkl" pitchFamily="50" charset="0"/>
              </a:rPr>
              <a:t>Tell a friend your sentences. </a:t>
            </a:r>
          </a:p>
          <a:p>
            <a:pPr marL="114300" algn="ctr"/>
            <a:r>
              <a:rPr lang="en-GB" sz="1900" dirty="0">
                <a:solidFill>
                  <a:schemeClr val="tx1"/>
                </a:solidFill>
                <a:latin typeface="Twinkl" pitchFamily="50" charset="0"/>
              </a:rPr>
              <a:t>Try starting one sentence ‘There are </a:t>
            </a:r>
            <a:r>
              <a:rPr lang="en-GB" sz="1900" b="1" dirty="0">
                <a:solidFill>
                  <a:srgbClr val="009541"/>
                </a:solidFill>
                <a:latin typeface="Twinkl" pitchFamily="50" charset="0"/>
              </a:rPr>
              <a:t>more</a:t>
            </a:r>
            <a:r>
              <a:rPr lang="en-GB" sz="1900" dirty="0">
                <a:solidFill>
                  <a:schemeClr val="tx1"/>
                </a:solidFill>
                <a:latin typeface="Twinkl" pitchFamily="50" charset="0"/>
              </a:rPr>
              <a:t>’ and the other sentence with ‘There are </a:t>
            </a:r>
            <a:r>
              <a:rPr lang="en-GB" sz="1900" b="1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1900" dirty="0">
                <a:solidFill>
                  <a:schemeClr val="tx1"/>
                </a:solidFill>
                <a:latin typeface="Twinkl" pitchFamily="50" charset="0"/>
              </a:rPr>
              <a:t>’.</a:t>
            </a: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13" name="Rectangle 12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7082" y="1805855"/>
              <a:ext cx="380198" cy="13239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98392" y="1805855"/>
              <a:ext cx="380198" cy="13239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14000" y="1805855"/>
              <a:ext cx="380198" cy="13239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9026" y="3316451"/>
              <a:ext cx="380198" cy="132396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0336" y="3316451"/>
              <a:ext cx="380198" cy="132396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25944" y="3316451"/>
              <a:ext cx="380198" cy="1323964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761781" y="1473201"/>
            <a:ext cx="3626569" cy="3489325"/>
            <a:chOff x="755650" y="1483745"/>
            <a:chExt cx="3626569" cy="3489325"/>
          </a:xfrm>
        </p:grpSpPr>
        <p:sp>
          <p:nvSpPr>
            <p:cNvPr id="42" name="Rectangle 41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14" y="1780601"/>
              <a:ext cx="1184875" cy="109199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430" y="2723944"/>
              <a:ext cx="1184875" cy="1091993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13" y="3666653"/>
              <a:ext cx="1184875" cy="109199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047" y="1742854"/>
              <a:ext cx="1184875" cy="109199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3047" y="3666652"/>
              <a:ext cx="1184875" cy="1091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7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686194"/>
            <a:ext cx="8220075" cy="933028"/>
          </a:xfrm>
        </p:spPr>
        <p:txBody>
          <a:bodyPr/>
          <a:lstStyle/>
          <a:p>
            <a:pPr algn="ctr"/>
            <a:r>
              <a:rPr lang="en-GB" sz="2000" dirty="0">
                <a:latin typeface="Twinkl" pitchFamily="50" charset="0"/>
              </a:rPr>
              <a:t>Can you say two sentences to compare the sets of toys using the words </a:t>
            </a:r>
            <a:r>
              <a:rPr lang="en-GB" sz="20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2000" dirty="0">
                <a:latin typeface="Twinkl" pitchFamily="50" charset="0"/>
              </a:rPr>
              <a:t> and </a:t>
            </a:r>
            <a:r>
              <a:rPr lang="en-GB" sz="2000" dirty="0">
                <a:solidFill>
                  <a:srgbClr val="FF0000"/>
                </a:solidFill>
                <a:latin typeface="Twinkl" pitchFamily="50" charset="0"/>
              </a:rPr>
              <a:t>fewer</a:t>
            </a:r>
            <a:r>
              <a:rPr lang="en-GB" sz="2000" dirty="0">
                <a:latin typeface="Twinkl" pitchFamily="50" charset="0"/>
              </a:rPr>
              <a:t>? </a:t>
            </a:r>
            <a:br>
              <a:rPr lang="en-GB" sz="2000" dirty="0">
                <a:latin typeface="Twinkl" pitchFamily="50" charset="0"/>
              </a:rPr>
            </a:br>
            <a:endParaRPr lang="en-GB" sz="20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dirty="0">
                <a:solidFill>
                  <a:schemeClr val="tx1"/>
                </a:solidFill>
                <a:latin typeface="Twinkl" pitchFamily="50" charset="0"/>
              </a:rPr>
              <a:t>Tell a friend your sentences. </a:t>
            </a:r>
          </a:p>
          <a:p>
            <a:pPr marL="114300" algn="ctr"/>
            <a:r>
              <a:rPr lang="en-GB" sz="1900" dirty="0">
                <a:solidFill>
                  <a:schemeClr val="tx1"/>
                </a:solidFill>
                <a:latin typeface="Twinkl" pitchFamily="50" charset="0"/>
              </a:rPr>
              <a:t>Try starting one sentence ‘There are </a:t>
            </a:r>
            <a:r>
              <a:rPr lang="en-GB" sz="1900" b="1" dirty="0">
                <a:solidFill>
                  <a:srgbClr val="009541"/>
                </a:solidFill>
                <a:latin typeface="Twinkl" pitchFamily="50" charset="0"/>
              </a:rPr>
              <a:t>more</a:t>
            </a:r>
            <a:r>
              <a:rPr lang="en-GB" sz="1900" dirty="0">
                <a:solidFill>
                  <a:schemeClr val="tx1"/>
                </a:solidFill>
                <a:latin typeface="Twinkl" pitchFamily="50" charset="0"/>
              </a:rPr>
              <a:t>’ and the other sentence with ‘There are </a:t>
            </a:r>
            <a:r>
              <a:rPr lang="en-GB" sz="1900" b="1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1900" dirty="0">
                <a:solidFill>
                  <a:schemeClr val="tx1"/>
                </a:solidFill>
                <a:latin typeface="Twinkl" pitchFamily="50" charset="0"/>
              </a:rPr>
              <a:t>’.</a:t>
            </a: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finish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750021" y="1458167"/>
            <a:ext cx="7622978" cy="3489326"/>
            <a:chOff x="750021" y="1458167"/>
            <a:chExt cx="7622978" cy="3489326"/>
          </a:xfrm>
        </p:grpSpPr>
        <p:grpSp>
          <p:nvGrpSpPr>
            <p:cNvPr id="75" name="bricks"/>
            <p:cNvGrpSpPr/>
            <p:nvPr/>
          </p:nvGrpSpPr>
          <p:grpSpPr>
            <a:xfrm>
              <a:off x="750021" y="1458167"/>
              <a:ext cx="3626569" cy="3489326"/>
              <a:chOff x="4761781" y="1483745"/>
              <a:chExt cx="3626569" cy="3489326"/>
            </a:xfrm>
            <a:solidFill>
              <a:srgbClr val="FFEAA5"/>
            </a:solidFill>
          </p:grpSpPr>
          <p:sp>
            <p:nvSpPr>
              <p:cNvPr id="76" name="Rectangle 75"/>
              <p:cNvSpPr/>
              <p:nvPr/>
            </p:nvSpPr>
            <p:spPr>
              <a:xfrm>
                <a:off x="4761781" y="1483745"/>
                <a:ext cx="3626569" cy="34893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7826" y="1770785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7971" y="1770785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8116" y="1770785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7826" y="2641736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7971" y="2641736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8116" y="2641736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7826" y="3512687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7971" y="3512687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8116" y="3512687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7826" y="4383638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7971" y="4383638"/>
                <a:ext cx="854012" cy="312866"/>
              </a:xfrm>
              <a:prstGeom prst="rect">
                <a:avLst/>
              </a:prstGeom>
              <a:grpFill/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8116" y="4383638"/>
                <a:ext cx="854012" cy="312866"/>
              </a:xfrm>
              <a:prstGeom prst="rect">
                <a:avLst/>
              </a:prstGeom>
              <a:grpFill/>
            </p:spPr>
          </p:pic>
        </p:grpSp>
        <p:grpSp>
          <p:nvGrpSpPr>
            <p:cNvPr id="89" name="crayons"/>
            <p:cNvGrpSpPr/>
            <p:nvPr/>
          </p:nvGrpSpPr>
          <p:grpSpPr>
            <a:xfrm>
              <a:off x="4746430" y="1458167"/>
              <a:ext cx="3626569" cy="3489325"/>
              <a:chOff x="755650" y="1483745"/>
              <a:chExt cx="3626569" cy="3489325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755650" y="1483745"/>
                <a:ext cx="3626569" cy="3489325"/>
              </a:xfrm>
              <a:prstGeom prst="rect">
                <a:avLst/>
              </a:prstGeom>
              <a:solidFill>
                <a:srgbClr val="FFEA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571" y="2056577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571" y="2506393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571" y="2956209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571" y="3406025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5571" y="3855843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305" y="2055497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305" y="2505313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305" y="2955129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305" y="3404945"/>
                <a:ext cx="1326209" cy="448738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305" y="3854763"/>
                <a:ext cx="1326209" cy="44873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44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046" y="1708846"/>
            <a:ext cx="3153028" cy="4089866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4199644" y="1915064"/>
            <a:ext cx="3736993" cy="1374177"/>
          </a:xfrm>
          <a:prstGeom prst="wedgeRoundRectCallout">
            <a:avLst>
              <a:gd name="adj1" fmla="val -60442"/>
              <a:gd name="adj2" fmla="val -15355"/>
              <a:gd name="adj3" fmla="val 16667"/>
            </a:avLst>
          </a:prstGeom>
          <a:solidFill>
            <a:schemeClr val="bg1"/>
          </a:solidFill>
          <a:ln w="38100">
            <a:solidFill>
              <a:srgbClr val="BA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GB" sz="3200" b="1" dirty="0">
                <a:solidFill>
                  <a:schemeClr val="tx1"/>
                </a:solidFill>
                <a:latin typeface="Twinkl" pitchFamily="50" charset="0"/>
              </a:rPr>
              <a:t>Well done – super comparing!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014174" y="4718649"/>
            <a:ext cx="1374176" cy="1374176"/>
          </a:xfrm>
          <a:prstGeom prst="ellipse">
            <a:avLst/>
          </a:prstGeom>
          <a:solidFill>
            <a:srgbClr val="BA5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Play again</a:t>
            </a:r>
          </a:p>
        </p:txBody>
      </p:sp>
    </p:spTree>
    <p:extLst>
      <p:ext uri="{BB962C8B-B14F-4D97-AF65-F5344CB8AC3E}">
        <p14:creationId xmlns:p14="http://schemas.microsoft.com/office/powerpoint/2010/main" val="139278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Instructions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1708846"/>
            <a:ext cx="3153028" cy="4089866"/>
          </a:xfrm>
          <a:prstGeom prst="rect">
            <a:avLst/>
          </a:prstGeom>
        </p:spPr>
      </p:pic>
      <p:sp>
        <p:nvSpPr>
          <p:cNvPr id="4" name="Speech Bubble: Rectangle with Corners Rounded 3"/>
          <p:cNvSpPr/>
          <p:nvPr/>
        </p:nvSpPr>
        <p:spPr>
          <a:xfrm>
            <a:off x="4199644" y="1552755"/>
            <a:ext cx="4056589" cy="3001490"/>
          </a:xfrm>
          <a:prstGeom prst="wedgeRoundRectCallout">
            <a:avLst>
              <a:gd name="adj1" fmla="val -65861"/>
              <a:gd name="adj2" fmla="val -6270"/>
              <a:gd name="adj3" fmla="val 16667"/>
            </a:avLst>
          </a:prstGeom>
          <a:solidFill>
            <a:schemeClr val="bg1"/>
          </a:solidFill>
          <a:ln w="38100">
            <a:solidFill>
              <a:srgbClr val="BA5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 love living in the toy shop – there are so many different toys!</a:t>
            </a:r>
          </a:p>
          <a:p>
            <a:pPr marL="114300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help me compare the sets of toys? </a:t>
            </a:r>
          </a:p>
          <a:p>
            <a:pPr marL="114300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sets have </a:t>
            </a:r>
            <a:r>
              <a:rPr lang="en-GB" sz="2400" b="1" dirty="0">
                <a:solidFill>
                  <a:srgbClr val="DD2B3E"/>
                </a:solidFill>
                <a:latin typeface="Twinkl" pitchFamily="50" charset="0"/>
              </a:rPr>
              <a:t>more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? </a:t>
            </a:r>
          </a:p>
          <a:p>
            <a:pPr marL="114300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Which sets have </a:t>
            </a:r>
            <a:r>
              <a:rPr lang="en-GB" b="1" dirty="0">
                <a:solidFill>
                  <a:srgbClr val="009541"/>
                </a:solidFill>
                <a:latin typeface="Twinkl" pitchFamily="50" charset="0"/>
              </a:rPr>
              <a:t>fewer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?</a:t>
            </a:r>
          </a:p>
          <a:p>
            <a:pPr marL="114300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on the sets of pictures to check your answers. </a:t>
            </a:r>
          </a:p>
          <a:p>
            <a:pPr marL="114300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Remember to listen to the question carefully.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221208" y="4925683"/>
            <a:ext cx="1167142" cy="1167142"/>
          </a:xfrm>
          <a:prstGeom prst="ellipse">
            <a:avLst/>
          </a:prstGeom>
          <a:solidFill>
            <a:srgbClr val="BA529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grpSp>
        <p:nvGrpSpPr>
          <p:cNvPr id="7" name="dolls"/>
          <p:cNvGrpSpPr/>
          <p:nvPr/>
        </p:nvGrpSpPr>
        <p:grpSpPr>
          <a:xfrm>
            <a:off x="755650" y="1483745"/>
            <a:ext cx="3626569" cy="3489325"/>
            <a:chOff x="755650" y="1621766"/>
            <a:chExt cx="3626569" cy="3489325"/>
          </a:xfrm>
          <a:solidFill>
            <a:srgbClr val="FFEAA5"/>
          </a:solidFill>
        </p:grpSpPr>
        <p:sp>
          <p:nvSpPr>
            <p:cNvPr id="4" name="Rectangle 3"/>
            <p:cNvSpPr/>
            <p:nvPr/>
          </p:nvSpPr>
          <p:spPr>
            <a:xfrm>
              <a:off x="755650" y="1621766"/>
              <a:ext cx="3626569" cy="34893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4441" y="1976970"/>
              <a:ext cx="1588883" cy="1515011"/>
            </a:xfrm>
            <a:prstGeom prst="rect">
              <a:avLst/>
            </a:prstGeom>
            <a:grpFill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3324" y="3282316"/>
              <a:ext cx="1588883" cy="1515011"/>
            </a:xfrm>
            <a:prstGeom prst="rect">
              <a:avLst/>
            </a:prstGeom>
            <a:grpFill/>
          </p:spPr>
        </p:pic>
      </p:grpSp>
      <p:grpSp>
        <p:nvGrpSpPr>
          <p:cNvPr id="10" name="bricks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  <a:solidFill>
            <a:srgbClr val="FFEAA5"/>
          </a:solidFill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26" y="1770785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71" y="1770785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116" y="1770785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26" y="2641736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71" y="2641736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116" y="2641736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26" y="3512687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71" y="3512687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116" y="3512687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826" y="4383638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971" y="4383638"/>
              <a:ext cx="854012" cy="312866"/>
            </a:xfrm>
            <a:prstGeom prst="rect">
              <a:avLst/>
            </a:prstGeom>
            <a:grpFill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116" y="4383638"/>
              <a:ext cx="854012" cy="312866"/>
            </a:xfrm>
            <a:prstGeom prst="rect">
              <a:avLst/>
            </a:prstGeom>
            <a:grpFill/>
          </p:spPr>
        </p:pic>
      </p:grp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building bricks than dolls.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5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6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  <p:bldP spid="3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cars than kites.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45" name="cars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16" y="1784367"/>
              <a:ext cx="965899" cy="83522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615" y="1773823"/>
              <a:ext cx="965899" cy="83522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514" y="1763279"/>
              <a:ext cx="965899" cy="83522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2728" y="2818684"/>
              <a:ext cx="965899" cy="83522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627" y="2808140"/>
              <a:ext cx="965899" cy="83522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526" y="2797596"/>
              <a:ext cx="965899" cy="83522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716" y="3846035"/>
              <a:ext cx="965899" cy="83522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615" y="3835491"/>
              <a:ext cx="965899" cy="835223"/>
            </a:xfrm>
            <a:prstGeom prst="rect">
              <a:avLst/>
            </a:prstGeom>
          </p:spPr>
        </p:pic>
      </p:grpSp>
      <p:grpSp>
        <p:nvGrpSpPr>
          <p:cNvPr id="50" name="kites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534" y="1703258"/>
              <a:ext cx="973301" cy="157335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293" y="1703258"/>
              <a:ext cx="973301" cy="157335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534" y="3179526"/>
              <a:ext cx="973301" cy="1573353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293" y="3179526"/>
              <a:ext cx="973301" cy="1573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dinosaurs than books.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3" name="dino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040260" y="1875594"/>
              <a:ext cx="995829" cy="83320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100961" y="1875594"/>
              <a:ext cx="995829" cy="83320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161662" y="1886138"/>
              <a:ext cx="995829" cy="83320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040260" y="2850452"/>
              <a:ext cx="995829" cy="83320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100961" y="2850452"/>
              <a:ext cx="995829" cy="83320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161662" y="2860996"/>
              <a:ext cx="995829" cy="83320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079927" y="3705843"/>
              <a:ext cx="995829" cy="83320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140628" y="3705843"/>
              <a:ext cx="995829" cy="83320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01329" y="3716387"/>
              <a:ext cx="995829" cy="833201"/>
            </a:xfrm>
            <a:prstGeom prst="rect">
              <a:avLst/>
            </a:prstGeom>
          </p:spPr>
        </p:pic>
      </p:grpSp>
      <p:grpSp>
        <p:nvGrpSpPr>
          <p:cNvPr id="6" name="books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66" y="1716590"/>
              <a:ext cx="1213951" cy="91789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435" y="1716589"/>
              <a:ext cx="1213951" cy="91789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366" y="3701841"/>
              <a:ext cx="1213951" cy="91789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435" y="3701840"/>
              <a:ext cx="1213951" cy="91789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892" y="2700589"/>
              <a:ext cx="1213951" cy="917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47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puppets than bikes.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10" name="puppet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13" y="1991436"/>
              <a:ext cx="1059273" cy="22908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586" y="2573485"/>
              <a:ext cx="1995705" cy="1708830"/>
            </a:xfrm>
            <a:prstGeom prst="rect">
              <a:avLst/>
            </a:prstGeom>
          </p:spPr>
        </p:pic>
      </p:grpSp>
      <p:grpSp>
        <p:nvGrpSpPr>
          <p:cNvPr id="12" name="bike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8085" y="2153442"/>
              <a:ext cx="3253960" cy="1936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56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4800" dirty="0">
                <a:solidFill>
                  <a:srgbClr val="00B050"/>
                </a:solidFill>
                <a:latin typeface="Twinkl" pitchFamily="50" charset="0"/>
              </a:rPr>
              <a:t>more</a:t>
            </a:r>
            <a:r>
              <a:rPr lang="en-GB" sz="3600" dirty="0">
                <a:latin typeface="Twinkl" pitchFamily="50" charset="0"/>
              </a:rPr>
              <a:t> </a:t>
            </a:r>
            <a:r>
              <a:rPr lang="en-GB" sz="3200" dirty="0">
                <a:latin typeface="Twinkl" pitchFamily="50" charset="0"/>
              </a:rPr>
              <a:t>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more crayons than footballs.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5" name="crayons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71" y="2056577"/>
              <a:ext cx="1326209" cy="44873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71" y="2506393"/>
              <a:ext cx="1326209" cy="4487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71" y="2956209"/>
              <a:ext cx="1326209" cy="44873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71" y="3406025"/>
              <a:ext cx="1326209" cy="4487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71" y="3855843"/>
              <a:ext cx="1326209" cy="4487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305" y="2055497"/>
              <a:ext cx="1326209" cy="44873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305" y="2505313"/>
              <a:ext cx="1326209" cy="4487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305" y="2955129"/>
              <a:ext cx="1326209" cy="44873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305" y="3404945"/>
              <a:ext cx="1326209" cy="4487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305" y="3854763"/>
              <a:ext cx="1326209" cy="448738"/>
            </a:xfrm>
            <a:prstGeom prst="rect">
              <a:avLst/>
            </a:prstGeom>
          </p:spPr>
        </p:pic>
      </p:grpSp>
      <p:grpSp>
        <p:nvGrpSpPr>
          <p:cNvPr id="6" name="football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5298" y="1763279"/>
              <a:ext cx="813011" cy="81301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5821" y="1763278"/>
              <a:ext cx="813011" cy="81301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46345" y="1763278"/>
              <a:ext cx="813011" cy="8130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5298" y="2816630"/>
              <a:ext cx="813011" cy="8130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5821" y="2816629"/>
              <a:ext cx="813011" cy="8130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46345" y="2816629"/>
              <a:ext cx="813011" cy="8130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5298" y="3896996"/>
              <a:ext cx="813011" cy="8130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5821" y="3896995"/>
              <a:ext cx="813011" cy="81301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46345" y="3896995"/>
              <a:ext cx="813011" cy="8130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02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yo-yos than marbles.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3" name="yoyo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1604" y="1831575"/>
              <a:ext cx="1132279" cy="15370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341" y="1688516"/>
              <a:ext cx="1132279" cy="153704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684" y="3225559"/>
              <a:ext cx="1132279" cy="1537043"/>
            </a:xfrm>
            <a:prstGeom prst="rect">
              <a:avLst/>
            </a:prstGeom>
          </p:spPr>
        </p:pic>
      </p:grpSp>
      <p:grpSp>
        <p:nvGrpSpPr>
          <p:cNvPr id="6" name="marbles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939" y="1942746"/>
              <a:ext cx="643495" cy="6542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121" y="1942746"/>
              <a:ext cx="643495" cy="65424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303" y="1942746"/>
              <a:ext cx="643495" cy="65424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939" y="2855881"/>
              <a:ext cx="643495" cy="65424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121" y="2855881"/>
              <a:ext cx="643495" cy="6542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303" y="2855881"/>
              <a:ext cx="643495" cy="65424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939" y="3769016"/>
              <a:ext cx="643495" cy="65424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121" y="3769016"/>
              <a:ext cx="643495" cy="65424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303" y="3769016"/>
              <a:ext cx="643495" cy="6542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6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Twinkl" pitchFamily="50" charset="0"/>
              </a:rPr>
              <a:t>Which set contains </a:t>
            </a:r>
            <a:r>
              <a:rPr lang="en-GB" sz="2400" dirty="0">
                <a:solidFill>
                  <a:srgbClr val="DD2B3E"/>
                </a:solidFill>
                <a:latin typeface="Twinkl" pitchFamily="50" charset="0"/>
              </a:rPr>
              <a:t>fewer</a:t>
            </a:r>
            <a:r>
              <a:rPr lang="en-GB" sz="3200" dirty="0">
                <a:latin typeface="Twinkl" pitchFamily="50" charset="0"/>
              </a:rPr>
              <a:t> toys?</a:t>
            </a:r>
            <a:endParaRPr lang="en-GB" sz="3600" dirty="0">
              <a:latin typeface="+mn-lt"/>
            </a:endParaRPr>
          </a:p>
        </p:txBody>
      </p:sp>
      <p:sp>
        <p:nvSpPr>
          <p:cNvPr id="27" name="correct"/>
          <p:cNvSpPr/>
          <p:nvPr/>
        </p:nvSpPr>
        <p:spPr>
          <a:xfrm>
            <a:off x="1671670" y="5159703"/>
            <a:ext cx="6716680" cy="1004974"/>
          </a:xfrm>
          <a:prstGeom prst="wedgeRoundRectCallout">
            <a:avLst>
              <a:gd name="adj1" fmla="val -52615"/>
              <a:gd name="adj2" fmla="val -22799"/>
              <a:gd name="adj3" fmla="val 16667"/>
            </a:avLst>
          </a:prstGeom>
          <a:solidFill>
            <a:srgbClr val="F89743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1900" b="1" dirty="0">
                <a:solidFill>
                  <a:schemeClr val="bg1"/>
                </a:solidFill>
                <a:latin typeface="Twinkl" pitchFamily="50" charset="0"/>
              </a:rPr>
              <a:t>Correct! </a:t>
            </a:r>
            <a:r>
              <a:rPr lang="en-GB" sz="1900" dirty="0">
                <a:solidFill>
                  <a:schemeClr val="bg1"/>
                </a:solidFill>
                <a:latin typeface="Twinkl" pitchFamily="50" charset="0"/>
              </a:rPr>
              <a:t>There are fewer skipping ropes than robots.</a:t>
            </a:r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5441" y="5296618"/>
            <a:ext cx="1428688" cy="1428688"/>
          </a:xfrm>
          <a:prstGeom prst="ellipse">
            <a:avLst/>
          </a:prstGeom>
          <a:solidFill>
            <a:srgbClr val="F89743"/>
          </a:solidFill>
          <a:ln w="28575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057" y="4984360"/>
            <a:ext cx="1333456" cy="1729656"/>
          </a:xfrm>
          <a:prstGeom prst="rect">
            <a:avLst/>
          </a:prstGeom>
        </p:spPr>
      </p:pic>
      <p:sp>
        <p:nvSpPr>
          <p:cNvPr id="30" name="correct"/>
          <p:cNvSpPr/>
          <p:nvPr/>
        </p:nvSpPr>
        <p:spPr>
          <a:xfrm>
            <a:off x="1686342" y="5159703"/>
            <a:ext cx="2687545" cy="1004974"/>
          </a:xfrm>
          <a:prstGeom prst="wedgeRoundRectCallout">
            <a:avLst>
              <a:gd name="adj1" fmla="val -57751"/>
              <a:gd name="adj2" fmla="val -23657"/>
              <a:gd name="adj3" fmla="val 16667"/>
            </a:avLst>
          </a:prstGeom>
          <a:solidFill>
            <a:srgbClr val="BA529D"/>
          </a:solidFill>
          <a:ln w="19050"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sz="2400" b="1" dirty="0">
                <a:solidFill>
                  <a:schemeClr val="bg1"/>
                </a:solidFill>
                <a:latin typeface="Twinkl" pitchFamily="50" charset="0"/>
              </a:rPr>
              <a:t>Try again.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3" name="Arrow: Left 32">
            <a:hlinkClick r:id="rId3" action="ppaction://hlinksldjump"/>
          </p:cNvPr>
          <p:cNvSpPr/>
          <p:nvPr/>
        </p:nvSpPr>
        <p:spPr>
          <a:xfrm>
            <a:off x="255706" y="188817"/>
            <a:ext cx="1148158" cy="497377"/>
          </a:xfrm>
          <a:prstGeom prst="leftArrow">
            <a:avLst>
              <a:gd name="adj1" fmla="val 58696"/>
              <a:gd name="adj2" fmla="val 50000"/>
            </a:avLst>
          </a:prstGeom>
          <a:solidFill>
            <a:srgbClr val="BA529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back</a:t>
            </a:r>
            <a:endParaRPr lang="en-GB" dirty="0"/>
          </a:p>
        </p:txBody>
      </p:sp>
      <p:sp>
        <p:nvSpPr>
          <p:cNvPr id="35" name="Arrow: Right 34">
            <a:hlinkClick r:id="rId4" action="ppaction://hlinksldjump"/>
          </p:cNvPr>
          <p:cNvSpPr/>
          <p:nvPr/>
        </p:nvSpPr>
        <p:spPr>
          <a:xfrm>
            <a:off x="7867233" y="185155"/>
            <a:ext cx="1011532" cy="501039"/>
          </a:xfrm>
          <a:prstGeom prst="rightArrow">
            <a:avLst>
              <a:gd name="adj1" fmla="val 60330"/>
              <a:gd name="adj2" fmla="val 50000"/>
            </a:avLst>
          </a:prstGeom>
          <a:solidFill>
            <a:srgbClr val="F8974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next</a:t>
            </a:r>
            <a:endParaRPr lang="en-GB" dirty="0"/>
          </a:p>
        </p:txBody>
      </p:sp>
      <p:grpSp>
        <p:nvGrpSpPr>
          <p:cNvPr id="6" name="robot"/>
          <p:cNvGrpSpPr/>
          <p:nvPr/>
        </p:nvGrpSpPr>
        <p:grpSpPr>
          <a:xfrm>
            <a:off x="755650" y="1483745"/>
            <a:ext cx="3626569" cy="3489325"/>
            <a:chOff x="755650" y="1483745"/>
            <a:chExt cx="3626569" cy="3489325"/>
          </a:xfrm>
        </p:grpSpPr>
        <p:sp>
          <p:nvSpPr>
            <p:cNvPr id="4" name="Rectangle 3"/>
            <p:cNvSpPr/>
            <p:nvPr/>
          </p:nvSpPr>
          <p:spPr>
            <a:xfrm>
              <a:off x="755650" y="1483745"/>
              <a:ext cx="3626569" cy="3489325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357" y="1737466"/>
              <a:ext cx="682145" cy="14230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7080" y="1748010"/>
              <a:ext cx="682145" cy="14230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9803" y="1737208"/>
              <a:ext cx="682145" cy="14230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22527" y="1748009"/>
              <a:ext cx="682145" cy="142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357" y="3289465"/>
              <a:ext cx="682145" cy="14230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7080" y="3300009"/>
              <a:ext cx="682145" cy="14230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9803" y="3289207"/>
              <a:ext cx="682145" cy="1423063"/>
            </a:xfrm>
            <a:prstGeom prst="rect">
              <a:avLst/>
            </a:prstGeom>
          </p:spPr>
        </p:pic>
      </p:grpSp>
      <p:grpSp>
        <p:nvGrpSpPr>
          <p:cNvPr id="5" name="skipping"/>
          <p:cNvGrpSpPr/>
          <p:nvPr/>
        </p:nvGrpSpPr>
        <p:grpSpPr>
          <a:xfrm>
            <a:off x="4761781" y="1483745"/>
            <a:ext cx="3626569" cy="3489326"/>
            <a:chOff x="4761781" y="1483745"/>
            <a:chExt cx="3626569" cy="3489326"/>
          </a:xfrm>
        </p:grpSpPr>
        <p:sp>
          <p:nvSpPr>
            <p:cNvPr id="8" name="Rectangle 7"/>
            <p:cNvSpPr/>
            <p:nvPr/>
          </p:nvSpPr>
          <p:spPr>
            <a:xfrm>
              <a:off x="4761781" y="1483745"/>
              <a:ext cx="3626569" cy="3489326"/>
            </a:xfrm>
            <a:prstGeom prst="rect">
              <a:avLst/>
            </a:prstGeom>
            <a:solidFill>
              <a:srgbClr val="FFEA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942" y="1910792"/>
              <a:ext cx="2151164" cy="12642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24" y="3271217"/>
              <a:ext cx="2151164" cy="1264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96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285</TotalTime>
  <Words>361</Words>
  <Application>Microsoft Office PowerPoint</Application>
  <PresentationFormat>On-screen Show (4:3)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Arial</vt:lpstr>
      <vt:lpstr>Twinkl</vt:lpstr>
      <vt:lpstr>Office Theme</vt:lpstr>
      <vt:lpstr>PowerPoint Presentation</vt:lpstr>
      <vt:lpstr>Instructions</vt:lpstr>
      <vt:lpstr>Which set contains more toys?</vt:lpstr>
      <vt:lpstr>Which set contains more toys?</vt:lpstr>
      <vt:lpstr>Which set contains more toys?</vt:lpstr>
      <vt:lpstr>Which set contains more toys?</vt:lpstr>
      <vt:lpstr>Which set contains more toys?</vt:lpstr>
      <vt:lpstr>Which set contains fewer toys?</vt:lpstr>
      <vt:lpstr>Which set contains fewer toys?</vt:lpstr>
      <vt:lpstr>Which set contains fewer toys?</vt:lpstr>
      <vt:lpstr>Which set contains fewer toys?</vt:lpstr>
      <vt:lpstr>Which set contains fewer toys?</vt:lpstr>
      <vt:lpstr>Can you say two sentences to compare the sets of toys using the words more and fewer?  </vt:lpstr>
      <vt:lpstr>Can you say two sentences to compare the sets of toys using the words more and fewer?  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Admin</cp:lastModifiedBy>
  <cp:revision>37</cp:revision>
  <dcterms:created xsi:type="dcterms:W3CDTF">2019-02-18T12:49:32Z</dcterms:created>
  <dcterms:modified xsi:type="dcterms:W3CDTF">2023-12-17T20:15:47Z</dcterms:modified>
</cp:coreProperties>
</file>